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6858000" cx="12192000"/>
  <p:notesSz cx="7104050" cy="102346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0" roundtripDataSignature="AMtx7mjeTWgpemLLU6W9y+oeKMBsBt62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customschemas.google.com/relationships/presentationmetadata" Target="meta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anchorCtr="0" anchor="t" bIns="49525" lIns="99075" spcFirstLastPara="1" rIns="99075" wrap="square" tIns="495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anchorCtr="0" anchor="b" bIns="49525" lIns="99075" spcFirstLastPara="1" rIns="99075" wrap="square" tIns="49525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pt-BR" sz="1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0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0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11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2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12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3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3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14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14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5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15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2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4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6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6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7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7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8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8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9:notes"/>
          <p:cNvSpPr txBox="1"/>
          <p:nvPr>
            <p:ph idx="1" type="body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anchorCtr="0" anchor="t" bIns="49525" lIns="99075" spcFirstLastPara="1" rIns="99075" wrap="square" tIns="495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9:notes"/>
          <p:cNvSpPr/>
          <p:nvPr>
            <p:ph idx="2" type="sldImg"/>
          </p:nvPr>
        </p:nvSpPr>
        <p:spPr>
          <a:xfrm>
            <a:off x="482600" y="1279525"/>
            <a:ext cx="6140450" cy="3454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de Título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Texto Vertical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o e Título Vertical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e Conteúdo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beçalho da Seção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0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as Partes de Conteúdo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1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21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ação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2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2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2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 Branco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údo com Legenda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2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m com Legenda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"/>
          <p:cNvSpPr/>
          <p:nvPr/>
        </p:nvSpPr>
        <p:spPr>
          <a:xfrm>
            <a:off x="0" y="3284665"/>
            <a:ext cx="12192000" cy="1864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6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DEPARTAMENTO PESSOAL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6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X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6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REFORMA TRIBUTÁRIA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60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60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3049229" y="6135017"/>
            <a:ext cx="6098458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1800" u="none" cap="none" strike="noStrike">
                <a:solidFill>
                  <a:srgbClr val="548135"/>
                </a:solidFill>
                <a:latin typeface="Verdana"/>
                <a:ea typeface="Verdana"/>
                <a:cs typeface="Verdana"/>
                <a:sym typeface="Verdana"/>
              </a:rPr>
              <a:t>@prof.rondinellycoelho</a:t>
            </a:r>
            <a:endParaRPr b="1" i="0" sz="1800" u="none" cap="none" strike="noStrike">
              <a:solidFill>
                <a:srgbClr val="54813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Google Shape;145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10"/>
          <p:cNvSpPr txBox="1"/>
          <p:nvPr/>
        </p:nvSpPr>
        <p:spPr>
          <a:xfrm>
            <a:off x="0" y="1139211"/>
            <a:ext cx="12192000" cy="45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6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CRUZAMENTO DE INFORMAÇÕES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6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O fisco irá cruzar: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18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eSocial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Folha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Benefícios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Notas fiscais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Contabilidade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1905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000"/>
              <a:buFont typeface="Verdana"/>
              <a:buChar char="•"/>
            </a:pP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Cartão corporativo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1"/>
          <p:cNvSpPr/>
          <p:nvPr/>
        </p:nvSpPr>
        <p:spPr>
          <a:xfrm>
            <a:off x="0" y="1187263"/>
            <a:ext cx="12192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000"/>
              <a:buFont typeface="Verdana"/>
              <a:buNone/>
            </a:pPr>
            <a:r>
              <a:rPr b="1" i="0" lang="pt-BR" sz="40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PEJOTIZAÇÃO: O TIRO NO PÉ?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53" name="Google Shape;153;p11"/>
          <p:cNvSpPr/>
          <p:nvPr/>
        </p:nvSpPr>
        <p:spPr>
          <a:xfrm>
            <a:off x="29501" y="1846393"/>
            <a:ext cx="12192000" cy="452431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3200"/>
              <a:buFont typeface="Verdana"/>
              <a:buNone/>
            </a:pPr>
            <a:r>
              <a:rPr b="1" i="0" lang="pt-BR" sz="32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Para o empresário: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rgbClr val="7030A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Verdana"/>
              <a:buNone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Riscos: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0320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Verdana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Passivo trabalhista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0320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Verdana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Autuação previdenciária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0320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Verdana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Perda de crédito IBS/CBS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0320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Verdana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Desconsideração da operação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2"/>
          <p:cNvSpPr/>
          <p:nvPr/>
        </p:nvSpPr>
        <p:spPr>
          <a:xfrm>
            <a:off x="0" y="1187263"/>
            <a:ext cx="12192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4000"/>
              <a:buFont typeface="Verdana"/>
              <a:buNone/>
            </a:pPr>
            <a:r>
              <a:rPr b="1" i="0" lang="pt-BR" sz="40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PEJOTIZAÇÃO: O TIRO NO PÉ?</a:t>
            </a:r>
            <a:endParaRPr/>
          </a:p>
        </p:txBody>
      </p:sp>
      <p:sp>
        <p:nvSpPr>
          <p:cNvPr id="160" name="Google Shape;160;p12"/>
          <p:cNvSpPr/>
          <p:nvPr/>
        </p:nvSpPr>
        <p:spPr>
          <a:xfrm>
            <a:off x="29501" y="1600172"/>
            <a:ext cx="12192000" cy="50167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2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Para o trabalhador: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7030A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2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Consequências: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3200" u="none" cap="none" strike="noStrike">
              <a:solidFill>
                <a:srgbClr val="385623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2032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Arial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Perda de direitos </a:t>
            </a:r>
            <a:endParaRPr/>
          </a:p>
          <a:p>
            <a:pPr indent="-2032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Arial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Insegurança </a:t>
            </a:r>
            <a:endParaRPr/>
          </a:p>
          <a:p>
            <a:pPr indent="-2032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Arial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Risco previdenciário </a:t>
            </a:r>
            <a:endParaRPr/>
          </a:p>
          <a:p>
            <a:pPr indent="-20320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85623"/>
              </a:buClr>
              <a:buSzPts val="3200"/>
              <a:buFont typeface="Arial"/>
              <a:buChar char="•"/>
            </a:pPr>
            <a:r>
              <a:rPr b="1" i="0" lang="pt-BR" sz="32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Perda de proteção social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13"/>
          <p:cNvSpPr txBox="1"/>
          <p:nvPr/>
        </p:nvSpPr>
        <p:spPr>
          <a:xfrm>
            <a:off x="0" y="2860875"/>
            <a:ext cx="12192000" cy="9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55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O NOVO PAPEL DO DP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14"/>
          <p:cNvSpPr txBox="1"/>
          <p:nvPr/>
        </p:nvSpPr>
        <p:spPr>
          <a:xfrm>
            <a:off x="0" y="1400788"/>
            <a:ext cx="12192000" cy="4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60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RECOMENDAÇÕES GERAIS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6000" u="none" cap="none" strike="noStrike">
              <a:solidFill>
                <a:srgbClr val="385623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000" u="none" cap="none" strike="noStrike">
                <a:solidFill>
                  <a:srgbClr val="385623"/>
                </a:solidFill>
                <a:latin typeface="Calibri"/>
                <a:ea typeface="Calibri"/>
                <a:cs typeface="Calibri"/>
                <a:sym typeface="Calibri"/>
              </a:rPr>
              <a:t>✔️ </a:t>
            </a: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Formalizar benefícios</a:t>
            </a:r>
            <a:b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✔️ Revisar políticas internas</a:t>
            </a:r>
            <a:b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✔️ Documentar tudo</a:t>
            </a:r>
            <a:b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✔️ Integrar DP + Fiscal + Contabilidade</a:t>
            </a:r>
            <a:b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✔️ Revisar pejotizações</a:t>
            </a:r>
            <a:endParaRPr b="1" i="0" sz="3000" u="none" cap="none" strike="noStrike">
              <a:solidFill>
                <a:srgbClr val="38562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oogle Shape;177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15"/>
          <p:cNvSpPr txBox="1"/>
          <p:nvPr>
            <p:ph type="ctrTitle"/>
          </p:nvPr>
        </p:nvSpPr>
        <p:spPr>
          <a:xfrm>
            <a:off x="0" y="1223064"/>
            <a:ext cx="12192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10000"/>
              <a:buFont typeface="Verdana"/>
              <a:buNone/>
            </a:pPr>
            <a:r>
              <a:rPr b="1" i="0" lang="pt-BR" sz="10000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OBRIGADO!</a:t>
            </a:r>
            <a:endParaRPr/>
          </a:p>
        </p:txBody>
      </p:sp>
      <p:sp>
        <p:nvSpPr>
          <p:cNvPr id="179" name="Google Shape;179;p15"/>
          <p:cNvSpPr txBox="1"/>
          <p:nvPr/>
        </p:nvSpPr>
        <p:spPr>
          <a:xfrm>
            <a:off x="152400" y="3130525"/>
            <a:ext cx="12192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48135"/>
              </a:buClr>
              <a:buSzPts val="3000"/>
              <a:buFont typeface="Verdana"/>
              <a:buNone/>
            </a:pPr>
            <a:r>
              <a:rPr b="1" i="0" lang="pt-BR" sz="3000" u="none" cap="none" strike="noStrike">
                <a:solidFill>
                  <a:srgbClr val="548135"/>
                </a:solidFill>
                <a:latin typeface="Verdana"/>
                <a:ea typeface="Verdana"/>
                <a:cs typeface="Verdana"/>
                <a:sym typeface="Verdana"/>
              </a:rPr>
              <a:t>@prof.rondinellycoelho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"/>
          <p:cNvSpPr/>
          <p:nvPr/>
        </p:nvSpPr>
        <p:spPr>
          <a:xfrm>
            <a:off x="899652" y="761180"/>
            <a:ext cx="10441858" cy="18640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45700" spcFirstLastPara="1" rIns="45700" wrap="square" tIns="45700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8300" u="sng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ACREDITE</a:t>
            </a:r>
            <a:endParaRPr/>
          </a:p>
        </p:txBody>
      </p:sp>
      <p:sp>
        <p:nvSpPr>
          <p:cNvPr id="97" name="Google Shape;97;p2"/>
          <p:cNvSpPr/>
          <p:nvPr/>
        </p:nvSpPr>
        <p:spPr>
          <a:xfrm>
            <a:off x="0" y="3373171"/>
            <a:ext cx="12192000" cy="18640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A Reforma Tributária não impacta só no SETOR FISCAL. </a:t>
            </a:r>
            <a:endParaRPr/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5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Ela impacta: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25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Relações de trabalho;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 Benefícios;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Pejotização;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Governança;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Departamento Pessoa</a:t>
            </a:r>
            <a:r>
              <a:rPr b="1" i="1" lang="pt-BR" sz="2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l.</a:t>
            </a:r>
            <a:endParaRPr b="1" i="0" sz="2500" u="none" cap="none" strike="noStrike">
              <a:solidFill>
                <a:srgbClr val="1E4E79"/>
              </a:solidFill>
              <a:highlight>
                <a:srgbClr val="00FFFF"/>
              </a:highlight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3"/>
          <p:cNvSpPr/>
          <p:nvPr/>
        </p:nvSpPr>
        <p:spPr>
          <a:xfrm>
            <a:off x="0" y="945808"/>
            <a:ext cx="12192000" cy="5216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4800"/>
              <a:buFont typeface="Verdana"/>
              <a:buNone/>
            </a:pPr>
            <a:r>
              <a:rPr b="1"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LC 214/2025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libri"/>
              <a:buNone/>
            </a:pPr>
            <a:r>
              <a:t/>
            </a:r>
            <a:endParaRPr b="1" i="0" sz="35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None/>
            </a:pPr>
            <a:r>
              <a:rPr b="1"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Art. 47 - Da Não Cumulatividade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Calibri"/>
              <a:buNone/>
            </a:pPr>
            <a:r>
              <a:t/>
            </a:r>
            <a:endParaRPr b="1" i="0" sz="35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000"/>
              <a:buFont typeface="Verdana"/>
              <a:buNone/>
            </a:pPr>
            <a:r>
              <a:rPr i="0" lang="pt-BR" sz="3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O contribuinte sujeito ao regime regular poderá apropriar créditos do IBS e da CBS quando ocorrer a extinção por qualquer das modalidades previstas no art. 27 dos débitos relativos às operações em que seja adquirente, </a:t>
            </a: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excetuadas</a:t>
            </a:r>
            <a:r>
              <a:rPr i="0" lang="pt-BR" sz="3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 exclusivamente aquelas consideradas de </a:t>
            </a:r>
            <a:r>
              <a:rPr b="1" i="0" lang="pt-BR" sz="3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uso ou consumo pessoal.</a:t>
            </a:r>
            <a:endParaRPr b="1" i="0" sz="3000" u="none" cap="none" strike="noStrike">
              <a:solidFill>
                <a:srgbClr val="38562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4"/>
          <p:cNvSpPr/>
          <p:nvPr/>
        </p:nvSpPr>
        <p:spPr>
          <a:xfrm>
            <a:off x="0" y="1053530"/>
            <a:ext cx="12192000" cy="500136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O QUE O DP TEM A VER COM ISSO?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8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O DP passa a impactar: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2225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Char char="•"/>
            </a:pPr>
            <a:r>
              <a:rPr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Crédito tributário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2225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Char char="•"/>
            </a:pPr>
            <a:r>
              <a:rPr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Rastreabilidade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2225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Char char="•"/>
            </a:pPr>
            <a:r>
              <a:rPr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Compliance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2225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Char char="•"/>
            </a:pPr>
            <a:r>
              <a:rPr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Documentação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-22225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3500"/>
              <a:buFont typeface="Verdana"/>
              <a:buChar char="•"/>
            </a:pPr>
            <a:r>
              <a:rPr i="0" lang="pt-BR" sz="35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Governança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/>
          <p:nvPr/>
        </p:nvSpPr>
        <p:spPr>
          <a:xfrm>
            <a:off x="0" y="1284363"/>
            <a:ext cx="12192000" cy="453970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LC 214 – Art 57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8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3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BENS DE USO E CONSUMO PESSOAL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25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2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Joias, pedras e metais preciosos, obras de arte e antiguidades de valor histórico ou arqueológico, bebidas alcoólicas, derivados do tabaco, armas e munições, bens e serviços recreativos, esportivos e estéticos.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20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20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Os bens e serviços adquiridos pelo contribuinte e fornecidos as pessoas físicas que sejam sócios, acionistas, administradores, os empregados do contribuinte, os cônjuges...</a:t>
            </a:r>
            <a:endParaRPr i="0" sz="20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6"/>
          <p:cNvSpPr/>
          <p:nvPr/>
        </p:nvSpPr>
        <p:spPr>
          <a:xfrm>
            <a:off x="0" y="1754330"/>
            <a:ext cx="12192000" cy="21544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6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NÃO SÃO BENS DE USO E CONSUMO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22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22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Uniformes e fardamentos, equipamentos de proteção individual, alimentação e bebida não alcoólica, serviços de saúde, serviços de creche disponibilizados no estabelecimento do contribuinte.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152400" y="4871756"/>
            <a:ext cx="12192000" cy="70788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MUITO CUIDADO COM AS REGRAS</a:t>
            </a:r>
            <a:endParaRPr b="0" i="0" sz="2200" u="none" cap="none" strike="noStrike">
              <a:solidFill>
                <a:srgbClr val="385623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7"/>
          <p:cNvSpPr/>
          <p:nvPr/>
        </p:nvSpPr>
        <p:spPr>
          <a:xfrm>
            <a:off x="0" y="988127"/>
            <a:ext cx="12192000" cy="46012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53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PLANO DE SAÚDE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8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Crédito permitido quando: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✔️ destinado a empregados</a:t>
            </a:r>
            <a:br>
              <a:rPr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✔️ previsto em ACT/CCT</a:t>
            </a:r>
            <a:br>
              <a:rPr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</a:br>
            <a:r>
              <a:rPr i="0" lang="pt-BR" sz="48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✔️ vinculado à atividade empresarial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8"/>
          <p:cNvSpPr/>
          <p:nvPr/>
        </p:nvSpPr>
        <p:spPr>
          <a:xfrm>
            <a:off x="0" y="1752438"/>
            <a:ext cx="12192000" cy="33085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5400" u="none" cap="none" strike="noStrike">
                <a:solidFill>
                  <a:srgbClr val="1E4E79"/>
                </a:solidFill>
                <a:latin typeface="Verdana"/>
                <a:ea typeface="Verdana"/>
                <a:cs typeface="Verdana"/>
                <a:sym typeface="Verdana"/>
              </a:rPr>
              <a:t>VALE-REFEIÇÃO E VALE-ALIMENTAÇÃO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5400" u="none" cap="none" strike="noStrike">
              <a:solidFill>
                <a:srgbClr val="1E4E7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7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Crédito expressamente autorizado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9"/>
          <p:cNvSpPr/>
          <p:nvPr/>
        </p:nvSpPr>
        <p:spPr>
          <a:xfrm>
            <a:off x="0" y="846429"/>
            <a:ext cx="12192000" cy="538609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800" u="none" cap="none" strike="noStrike">
                <a:solidFill>
                  <a:srgbClr val="7030A0"/>
                </a:solidFill>
                <a:latin typeface="Verdana"/>
                <a:ea typeface="Verdana"/>
                <a:cs typeface="Verdana"/>
                <a:sym typeface="Verdana"/>
              </a:rPr>
              <a:t>GOVERNANÇA E PRINCÍPIO DA ENTIDADE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4800" u="none" cap="none" strike="noStrike">
              <a:solidFill>
                <a:srgbClr val="7030A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Empresa compra: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combustível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veículo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viagens </a:t>
            </a:r>
            <a:endParaRPr>
              <a:latin typeface="Verdana"/>
              <a:ea typeface="Verdana"/>
              <a:cs typeface="Verdana"/>
              <a:sym typeface="Verdana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pt-BR" sz="4000" u="none" cap="none" strike="noStrike">
                <a:solidFill>
                  <a:srgbClr val="385623"/>
                </a:solidFill>
                <a:latin typeface="Verdana"/>
                <a:ea typeface="Verdana"/>
                <a:cs typeface="Verdana"/>
                <a:sym typeface="Verdana"/>
              </a:rPr>
              <a:t>alimentação</a:t>
            </a:r>
            <a:endParaRPr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2023-08-07T19:58:29Z</dcterms:created>
  <dc:creator>Rondinelly Coelho</dc:creator>
</cp:coreProperties>
</file>